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75" r:id="rId5"/>
    <p:sldId id="277" r:id="rId6"/>
    <p:sldId id="287" r:id="rId7"/>
    <p:sldId id="302" r:id="rId8"/>
    <p:sldId id="274" r:id="rId9"/>
    <p:sldId id="301" r:id="rId10"/>
    <p:sldId id="282" r:id="rId11"/>
    <p:sldId id="272" r:id="rId12"/>
    <p:sldId id="281" r:id="rId13"/>
    <p:sldId id="298" r:id="rId14"/>
    <p:sldId id="299" r:id="rId15"/>
    <p:sldId id="288" r:id="rId16"/>
    <p:sldId id="289" r:id="rId17"/>
    <p:sldId id="283" r:id="rId18"/>
    <p:sldId id="300" r:id="rId19"/>
    <p:sldId id="294" r:id="rId20"/>
    <p:sldId id="295" r:id="rId21"/>
    <p:sldId id="296" r:id="rId22"/>
    <p:sldId id="297" r:id="rId23"/>
    <p:sldId id="285" r:id="rId24"/>
    <p:sldId id="267" r:id="rId25"/>
    <p:sldId id="280" r:id="rId26"/>
    <p:sldId id="273" r:id="rId27"/>
    <p:sldId id="266" r:id="rId28"/>
    <p:sldId id="291" r:id="rId29"/>
    <p:sldId id="284" r:id="rId30"/>
    <p:sldId id="262" r:id="rId31"/>
    <p:sldId id="293" r:id="rId32"/>
    <p:sldId id="290" r:id="rId33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100" d="100"/>
          <a:sy n="100" d="100"/>
        </p:scale>
        <p:origin x="-516" y="-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png>
</file>

<file path=ppt/media/image11.png>
</file>

<file path=ppt/media/image12.png>
</file>

<file path=ppt/media/image13.png>
</file>

<file path=ppt/media/image14.png>
</file>

<file path=ppt/media/image18.png>
</file>

<file path=ppt/media/image19.png>
</file>

<file path=ppt/media/image2.png>
</file>

<file path=ppt/media/image21.png>
</file>

<file path=ppt/media/image23.png>
</file>

<file path=ppt/media/image25.png>
</file>

<file path=ppt/media/image27.png>
</file>

<file path=ppt/media/image28.png>
</file>

<file path=ppt/media/image3.png>
</file>

<file path=ppt/media/image4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2014/6/12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martinfowler.com/articles/microservices.html" TargetMode="External"/><Relationship Id="rId2" Type="http://schemas.openxmlformats.org/officeDocument/2006/relationships/hyperlink" Target="http://yobriefca.se/blog/2013/04/28/micro-service-architecture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qconlondon.com/dl/qcon-london-2014/slides/AdrianCockcroft_MigratingToMicroservices.pdf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42910" y="1142984"/>
            <a:ext cx="7858180" cy="2786081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zh-CN" sz="6700" b="1" dirty="0" smtClean="0"/>
              <a:t>From SOA to MSA</a:t>
            </a:r>
            <a:r>
              <a:rPr lang="en-US" altLang="zh-CN" dirty="0" smtClean="0"/>
              <a:t>– </a:t>
            </a:r>
            <a:br>
              <a:rPr lang="en-US" altLang="zh-CN" dirty="0" smtClean="0"/>
            </a:br>
            <a:r>
              <a:rPr lang="en-US" altLang="zh-CN" dirty="0" smtClean="0"/>
              <a:t>Creating Adaptive and Innovation Supportive Architecture and Organization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572000" y="4286256"/>
            <a:ext cx="3200400" cy="571504"/>
          </a:xfrm>
        </p:spPr>
        <p:txBody>
          <a:bodyPr>
            <a:normAutofit lnSpcReduction="10000"/>
          </a:bodyPr>
          <a:lstStyle/>
          <a:p>
            <a:r>
              <a:rPr lang="en-US" altLang="zh-CN" dirty="0" smtClean="0"/>
              <a:t>-by William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21118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34270"/>
          <a:stretch/>
        </p:blipFill>
        <p:spPr bwMode="auto">
          <a:xfrm>
            <a:off x="3689499" y="1585913"/>
            <a:ext cx="3687614" cy="3686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Legacy System Decouple &amp; Upgrade</a:t>
            </a:r>
            <a:endParaRPr lang="zh-CN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65730"/>
          <a:stretch/>
        </p:blipFill>
        <p:spPr bwMode="auto">
          <a:xfrm>
            <a:off x="1766889" y="1585913"/>
            <a:ext cx="1922610" cy="3686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908343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Coupled SOA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5076056" y="2747770"/>
            <a:ext cx="1119217" cy="400110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altLang="zh-CN" sz="20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Coupling</a:t>
            </a:r>
            <a:endParaRPr lang="zh-CN" altLang="en-US" sz="20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8" name="矩形 7"/>
          <p:cNvSpPr/>
          <p:nvPr/>
        </p:nvSpPr>
        <p:spPr>
          <a:xfrm>
            <a:off x="2699792" y="2747770"/>
            <a:ext cx="1152128" cy="400110"/>
          </a:xfrm>
          <a:prstGeom prst="rect">
            <a:avLst/>
          </a:prstGeom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altLang="zh-CN" sz="20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Coupling</a:t>
            </a:r>
            <a:endParaRPr lang="zh-CN" altLang="en-US" sz="20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glow rad="228600">
                  <a:schemeClr val="accent2">
                    <a:satMod val="175000"/>
                    <a:alpha val="40000"/>
                  </a:schemeClr>
                </a:glow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pic>
        <p:nvPicPr>
          <p:cNvPr id="5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772816"/>
            <a:ext cx="6248400" cy="3781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2" name="矩形 101"/>
          <p:cNvSpPr/>
          <p:nvPr/>
        </p:nvSpPr>
        <p:spPr>
          <a:xfrm>
            <a:off x="1785918" y="3429000"/>
            <a:ext cx="785818" cy="28575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b="1" dirty="0" smtClean="0"/>
              <a:t>Middle Tier Svc</a:t>
            </a:r>
            <a:endParaRPr lang="zh-CN" altLang="en-US" sz="1200" b="1" dirty="0"/>
          </a:p>
        </p:txBody>
      </p:sp>
      <p:sp>
        <p:nvSpPr>
          <p:cNvPr id="103" name="矩形 102"/>
          <p:cNvSpPr/>
          <p:nvPr/>
        </p:nvSpPr>
        <p:spPr>
          <a:xfrm>
            <a:off x="4143372" y="3429000"/>
            <a:ext cx="785818" cy="28575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b="1" dirty="0" smtClean="0"/>
              <a:t>Edge Svc</a:t>
            </a:r>
            <a:endParaRPr lang="zh-CN" altLang="en-US" sz="1200" b="1" dirty="0"/>
          </a:p>
        </p:txBody>
      </p:sp>
    </p:spTree>
    <p:extLst>
      <p:ext uri="{BB962C8B-B14F-4D97-AF65-F5344CB8AC3E}">
        <p14:creationId xmlns="" xmlns:p14="http://schemas.microsoft.com/office/powerpoint/2010/main" val="3695433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Decoupled SOA</a:t>
            </a:r>
            <a:endParaRPr lang="zh-CN" altLang="en-US" dirty="0"/>
          </a:p>
        </p:txBody>
      </p:sp>
      <p:grpSp>
        <p:nvGrpSpPr>
          <p:cNvPr id="102" name="组合 101"/>
          <p:cNvGrpSpPr/>
          <p:nvPr/>
        </p:nvGrpSpPr>
        <p:grpSpPr>
          <a:xfrm>
            <a:off x="928662" y="1857364"/>
            <a:ext cx="7429551" cy="4387684"/>
            <a:chOff x="1657563" y="3140968"/>
            <a:chExt cx="5794967" cy="3104080"/>
          </a:xfrm>
        </p:grpSpPr>
        <p:pic>
          <p:nvPicPr>
            <p:cNvPr id="103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b="35487"/>
            <a:stretch>
              <a:fillRect/>
            </a:stretch>
          </p:blipFill>
          <p:spPr bwMode="auto">
            <a:xfrm>
              <a:off x="1657563" y="3140968"/>
              <a:ext cx="5794967" cy="200254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l="77413"/>
            <a:stretch>
              <a:fillRect/>
            </a:stretch>
          </p:blipFill>
          <p:spPr bwMode="auto">
            <a:xfrm>
              <a:off x="6143636" y="3140968"/>
              <a:ext cx="1308894" cy="310408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6" name="矩形 5"/>
          <p:cNvSpPr/>
          <p:nvPr/>
        </p:nvSpPr>
        <p:spPr>
          <a:xfrm>
            <a:off x="2571736" y="1285860"/>
            <a:ext cx="110799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dirty="0" err="1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IoC</a:t>
            </a:r>
            <a:endParaRPr lang="zh-CN" alt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5072066" y="4214818"/>
            <a:ext cx="179581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1" cap="none" spc="0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Proxy</a:t>
            </a:r>
            <a:endParaRPr lang="zh-CN" altLang="en-US" sz="5400" b="1" cap="none" spc="0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74989683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Balance Standardization &amp; Autonomy</a:t>
            </a:r>
            <a:endParaRPr lang="zh-CN" altLang="en-US" dirty="0"/>
          </a:p>
        </p:txBody>
      </p:sp>
      <p:sp>
        <p:nvSpPr>
          <p:cNvPr id="4" name="等腰三角形 3"/>
          <p:cNvSpPr/>
          <p:nvPr/>
        </p:nvSpPr>
        <p:spPr>
          <a:xfrm>
            <a:off x="3858228" y="4649140"/>
            <a:ext cx="936104" cy="936104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1259632" y="4584600"/>
            <a:ext cx="6408712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7" name="圆角矩形 6"/>
          <p:cNvSpPr/>
          <p:nvPr/>
        </p:nvSpPr>
        <p:spPr>
          <a:xfrm>
            <a:off x="1619672" y="3144440"/>
            <a:ext cx="1224136" cy="1152128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6012160" y="266384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444208" y="266384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876256" y="2653000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308304" y="2651300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6012160" y="3147912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444208" y="3147912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6876256" y="3137068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7308304" y="3135368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6012160" y="3599948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444208" y="3599948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6876256" y="358910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7308304" y="358740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6012160" y="403772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6444208" y="403772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6876256" y="4026880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7308304" y="4025180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63588" y="2500664"/>
            <a:ext cx="273630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CN" sz="2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Standardization</a:t>
            </a:r>
            <a:endParaRPr lang="zh-CN" altLang="en-US" sz="28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436096" y="2064320"/>
            <a:ext cx="2736303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CN" sz="2800" b="1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Autonomy</a:t>
            </a:r>
            <a:endParaRPr lang="zh-CN" altLang="en-US" sz="28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882691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Standardization</a:t>
            </a:r>
            <a:endParaRPr lang="zh-CN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2132856"/>
            <a:ext cx="3584575" cy="354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椭圆 5"/>
          <p:cNvSpPr/>
          <p:nvPr/>
        </p:nvSpPr>
        <p:spPr>
          <a:xfrm>
            <a:off x="6588224" y="3614886"/>
            <a:ext cx="576064" cy="576064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>
            <a:endCxn id="6" idx="2"/>
          </p:cNvCxnSpPr>
          <p:nvPr/>
        </p:nvCxnSpPr>
        <p:spPr>
          <a:xfrm>
            <a:off x="5796136" y="3902918"/>
            <a:ext cx="792088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556792"/>
            <a:ext cx="3602037" cy="1941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8815" y="4930031"/>
            <a:ext cx="1647825" cy="148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6444208" y="4350371"/>
            <a:ext cx="13425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Interface</a:t>
            </a:r>
            <a:endParaRPr lang="zh-CN" altLang="en-US" sz="24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4211960" y="1671191"/>
            <a:ext cx="178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Monitoring</a:t>
            </a:r>
            <a:endParaRPr lang="zh-CN" altLang="en-US" sz="24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771800" y="5698252"/>
            <a:ext cx="1800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/>
              <a:t>Deployment</a:t>
            </a:r>
            <a:endParaRPr lang="zh-CN" altLang="en-US" sz="2400" b="1" dirty="0"/>
          </a:p>
        </p:txBody>
      </p:sp>
    </p:spTree>
    <p:extLst>
      <p:ext uri="{BB962C8B-B14F-4D97-AF65-F5344CB8AC3E}">
        <p14:creationId xmlns="" xmlns:p14="http://schemas.microsoft.com/office/powerpoint/2010/main" val="3472398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Key Elements of </a:t>
            </a:r>
            <a:r>
              <a:rPr lang="en-US" altLang="zh-CN" dirty="0" err="1" smtClean="0"/>
              <a:t>Microservices</a:t>
            </a:r>
            <a:r>
              <a:rPr lang="en-US" altLang="zh-CN" dirty="0" smtClean="0"/>
              <a:t> Architecture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b="1" dirty="0" smtClean="0">
                <a:solidFill>
                  <a:srgbClr val="0070C0"/>
                </a:solidFill>
              </a:rPr>
              <a:t>Stateless Service</a:t>
            </a:r>
          </a:p>
          <a:p>
            <a:pPr lvl="1"/>
            <a:r>
              <a:rPr lang="en-US" altLang="zh-CN" dirty="0" smtClean="0"/>
              <a:t>Support scale out</a:t>
            </a:r>
          </a:p>
          <a:p>
            <a:r>
              <a:rPr lang="en-US" altLang="zh-CN" b="1" dirty="0" smtClean="0">
                <a:solidFill>
                  <a:srgbClr val="0070C0"/>
                </a:solidFill>
              </a:rPr>
              <a:t>Low Friction Deployment</a:t>
            </a:r>
          </a:p>
          <a:p>
            <a:pPr lvl="1"/>
            <a:r>
              <a:rPr lang="en-US" altLang="zh-CN" dirty="0" smtClean="0"/>
              <a:t>Fast and flexible service deployment and upgrade.</a:t>
            </a:r>
          </a:p>
          <a:p>
            <a:r>
              <a:rPr lang="en-US" altLang="zh-CN" b="1" dirty="0" smtClean="0">
                <a:solidFill>
                  <a:srgbClr val="0070C0"/>
                </a:solidFill>
              </a:rPr>
              <a:t>Automated Management &amp; Monitoring</a:t>
            </a:r>
          </a:p>
          <a:p>
            <a:pPr lvl="1"/>
            <a:r>
              <a:rPr lang="en-US" altLang="zh-CN" dirty="0" smtClean="0"/>
              <a:t>Push common concerns to technical infrastructure and framework, service developers only need to care for business logic.</a:t>
            </a:r>
          </a:p>
          <a:p>
            <a:r>
              <a:rPr lang="en-US" altLang="zh-CN" b="1" dirty="0" smtClean="0">
                <a:solidFill>
                  <a:srgbClr val="0070C0"/>
                </a:solidFill>
              </a:rPr>
              <a:t>Automated Service Discovery &amp; Routing</a:t>
            </a:r>
          </a:p>
          <a:p>
            <a:pPr lvl="1"/>
            <a:r>
              <a:rPr lang="en-US" altLang="zh-CN" dirty="0" smtClean="0"/>
              <a:t>Decouple services, flexible upgrade and replacement.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4110387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Microservices</a:t>
            </a:r>
            <a:r>
              <a:rPr lang="en-US" altLang="zh-CN" dirty="0" smtClean="0"/>
              <a:t> Framework</a:t>
            </a:r>
            <a:endParaRPr lang="zh-CN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12776"/>
            <a:ext cx="7380188" cy="4745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11955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Version Control of </a:t>
            </a:r>
            <a:r>
              <a:rPr lang="en-US" altLang="zh-CN" dirty="0" err="1" smtClean="0"/>
              <a:t>Microservices</a:t>
            </a:r>
            <a:endParaRPr lang="zh-CN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4234" y="1556792"/>
            <a:ext cx="2466975" cy="227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0571" y="4019985"/>
            <a:ext cx="2581275" cy="2181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784" y="3981885"/>
            <a:ext cx="2600325" cy="2219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67544" y="1628800"/>
            <a:ext cx="34604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dirty="0" smtClean="0"/>
              <a:t>Leave multiple old </a:t>
            </a:r>
            <a:r>
              <a:rPr lang="en-US" altLang="zh-CN" dirty="0" err="1" smtClean="0"/>
              <a:t>microservice</a:t>
            </a:r>
            <a:r>
              <a:rPr lang="en-US" altLang="zh-CN" dirty="0" smtClean="0"/>
              <a:t> versions running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dirty="0" smtClean="0"/>
              <a:t>Fast introduction vs. slow retirement asymmetry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72264" y="2420888"/>
            <a:ext cx="228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Brute force upgrade</a:t>
            </a:r>
            <a:endParaRPr lang="zh-CN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14612" y="6309320"/>
            <a:ext cx="27860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Backward compatible</a:t>
            </a:r>
            <a:endParaRPr lang="zh-CN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715008" y="6318424"/>
            <a:ext cx="3071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Multiple versions coexistence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866800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 Invocation Pattern of </a:t>
            </a:r>
            <a:r>
              <a:rPr lang="en-US" altLang="zh-CN" dirty="0" err="1" smtClean="0"/>
              <a:t>Microservices</a:t>
            </a:r>
            <a:endParaRPr lang="zh-CN" altLang="en-US" dirty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700808"/>
            <a:ext cx="8932670" cy="3724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54442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Service Dependency</a:t>
            </a:r>
            <a:endParaRPr lang="zh-CN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9313" y="1439863"/>
            <a:ext cx="4905375" cy="39766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1086900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Topics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Principles of </a:t>
            </a:r>
            <a:r>
              <a:rPr lang="en-US" altLang="zh-CN" dirty="0" err="1" smtClean="0"/>
              <a:t>Microservices</a:t>
            </a:r>
            <a:r>
              <a:rPr lang="en-US" altLang="zh-CN" dirty="0" smtClean="0"/>
              <a:t> Architecture</a:t>
            </a:r>
          </a:p>
          <a:p>
            <a:r>
              <a:rPr lang="en-US" altLang="zh-CN" dirty="0" smtClean="0"/>
              <a:t>Patterns and Best Practices of </a:t>
            </a:r>
            <a:r>
              <a:rPr lang="en-US" altLang="zh-CN" dirty="0" err="1" smtClean="0"/>
              <a:t>Microservices</a:t>
            </a:r>
            <a:endParaRPr lang="en-US" altLang="zh-CN" dirty="0" smtClean="0"/>
          </a:p>
          <a:p>
            <a:r>
              <a:rPr lang="en-US" altLang="zh-CN" dirty="0" err="1" smtClean="0"/>
              <a:t>Microservices</a:t>
            </a:r>
            <a:r>
              <a:rPr lang="en-US" altLang="zh-CN" dirty="0" smtClean="0"/>
              <a:t> Organization</a:t>
            </a:r>
          </a:p>
          <a:p>
            <a:r>
              <a:rPr lang="en-US" altLang="zh-CN" dirty="0" smtClean="0"/>
              <a:t>Application of </a:t>
            </a:r>
            <a:r>
              <a:rPr lang="en-US" altLang="zh-CN" dirty="0" err="1" smtClean="0"/>
              <a:t>Microserivces</a:t>
            </a:r>
            <a:r>
              <a:rPr lang="en-US" altLang="zh-CN" dirty="0" smtClean="0"/>
              <a:t> Architecture </a:t>
            </a:r>
          </a:p>
        </p:txBody>
      </p:sp>
    </p:spTree>
    <p:extLst>
      <p:ext uri="{BB962C8B-B14F-4D97-AF65-F5344CB8AC3E}">
        <p14:creationId xmlns="" xmlns:p14="http://schemas.microsoft.com/office/powerpoint/2010/main" val="4261222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Single Dependency Delay Causing Blocking of User Request</a:t>
            </a:r>
            <a:endParaRPr lang="zh-CN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8200" y="1416050"/>
            <a:ext cx="4926013" cy="402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3035634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All Request Threads Can be Blocked at </a:t>
            </a:r>
            <a:r>
              <a:rPr lang="en-US" altLang="zh-CN" smtClean="0"/>
              <a:t>Peak Hour(aka</a:t>
            </a:r>
            <a:r>
              <a:rPr lang="en-US" altLang="zh-CN" dirty="0" smtClean="0"/>
              <a:t>. Cascading Failure)</a:t>
            </a:r>
            <a:endParaRPr lang="zh-CN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5663" y="1525588"/>
            <a:ext cx="4891087" cy="3805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154832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Circuit Breaker Fault Tolerant Pattern</a:t>
            </a:r>
            <a:endParaRPr lang="zh-CN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372672"/>
            <a:ext cx="7920880" cy="33824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848" y="4755089"/>
            <a:ext cx="7164288" cy="14394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28662" y="6357958"/>
            <a:ext cx="46434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https://github.com/Netflix/Hystrix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3073029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814" y="1196752"/>
            <a:ext cx="6912768" cy="5359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Cross Data Center Active-Active</a:t>
            </a:r>
            <a:endParaRPr lang="zh-CN" altLang="en-US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267744" y="3284984"/>
            <a:ext cx="4320480" cy="100811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直接箭头连接符 6"/>
          <p:cNvCxnSpPr/>
          <p:nvPr/>
        </p:nvCxnSpPr>
        <p:spPr>
          <a:xfrm flipH="1">
            <a:off x="2267744" y="3284984"/>
            <a:ext cx="4392488" cy="108012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2267744" y="4941168"/>
            <a:ext cx="4320480" cy="1008112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 flipH="1">
            <a:off x="2411760" y="4905164"/>
            <a:ext cx="4392488" cy="108012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3751284" y="3446021"/>
            <a:ext cx="181094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altLang="zh-CN" sz="16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Fallback Invocation</a:t>
            </a:r>
            <a:endParaRPr lang="zh-CN" altLang="en-US" sz="16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724073" y="4905164"/>
            <a:ext cx="1810945" cy="33855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en-US" altLang="zh-CN" sz="1600" b="1" cap="none" spc="0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Fallback Invocation</a:t>
            </a:r>
            <a:endParaRPr lang="zh-CN" altLang="en-US" sz="1600" b="1" cap="none" spc="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3961849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Conway’s Law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“…organization which design systems … are constrained to produce designs which are copies of the communication structure of those organizations”</a:t>
            </a:r>
          </a:p>
          <a:p>
            <a:pPr lvl="1"/>
            <a:r>
              <a:rPr lang="en-US" altLang="zh-CN" dirty="0" smtClean="0"/>
              <a:t>Melvin Conway, 1968</a:t>
            </a:r>
          </a:p>
          <a:p>
            <a:r>
              <a:rPr lang="en-US" altLang="zh-CN" dirty="0" smtClean="0"/>
              <a:t>“If you ask nine people to write a compiler, you get a nine pass compiler”</a:t>
            </a:r>
          </a:p>
          <a:p>
            <a:r>
              <a:rPr lang="en-US" altLang="zh-CN" dirty="0" smtClean="0"/>
              <a:t>“Those system then constrain the options for organizational change”</a:t>
            </a:r>
          </a:p>
          <a:p>
            <a:pPr lvl="1"/>
            <a:r>
              <a:rPr lang="en-US" altLang="zh-CN" dirty="0" smtClean="0"/>
              <a:t>Dan North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50865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Team Organized by Technical Layer</a:t>
            </a:r>
            <a:endParaRPr lang="zh-CN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700807"/>
            <a:ext cx="5334000" cy="4410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74641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650" y="1204913"/>
            <a:ext cx="6361113" cy="4448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Traditional </a:t>
            </a:r>
            <a:r>
              <a:rPr lang="en-US" altLang="zh-CN" dirty="0" smtClean="0"/>
              <a:t>Organizational </a:t>
            </a:r>
            <a:r>
              <a:rPr lang="en-US" altLang="zh-CN" dirty="0" smtClean="0"/>
              <a:t>Structure</a:t>
            </a:r>
            <a:endParaRPr lang="zh-CN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3961" r="34962"/>
          <a:stretch/>
        </p:blipFill>
        <p:spPr bwMode="auto">
          <a:xfrm>
            <a:off x="4754880" y="1075531"/>
            <a:ext cx="658368" cy="47069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矩形 2"/>
          <p:cNvSpPr/>
          <p:nvPr/>
        </p:nvSpPr>
        <p:spPr>
          <a:xfrm>
            <a:off x="2699792" y="3068960"/>
            <a:ext cx="213468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altLang="zh-CN" sz="2800" b="1" cap="none" spc="50" dirty="0" smtClean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GAP &amp; WALL</a:t>
            </a:r>
            <a:endParaRPr lang="zh-CN" altLang="en-US" sz="28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="" xmlns:p14="http://schemas.microsoft.com/office/powerpoint/2010/main" val="1289013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Microservices</a:t>
            </a:r>
            <a:r>
              <a:rPr lang="en-US" altLang="zh-CN" dirty="0" smtClean="0"/>
              <a:t> Organization</a:t>
            </a:r>
            <a:endParaRPr lang="zh-CN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24744"/>
            <a:ext cx="3481499" cy="30035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896" y="2132856"/>
            <a:ext cx="5168423" cy="3882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23528" y="4581128"/>
            <a:ext cx="28083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 smtClean="0"/>
              <a:t>Organized around Business Capabilities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 smtClean="0"/>
              <a:t>Products not Projects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CN" dirty="0" smtClean="0"/>
              <a:t>Full stack skill team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696270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The Cost of </a:t>
            </a:r>
            <a:r>
              <a:rPr lang="en-US" altLang="zh-CN" dirty="0" err="1" smtClean="0"/>
              <a:t>Microservices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System Complexity</a:t>
            </a:r>
          </a:p>
          <a:p>
            <a:pPr lvl="1"/>
            <a:r>
              <a:rPr lang="en-US" altLang="zh-CN" dirty="0" smtClean="0"/>
              <a:t>Too much </a:t>
            </a:r>
            <a:r>
              <a:rPr lang="en-US" altLang="zh-CN" dirty="0" err="1" smtClean="0"/>
              <a:t>microservices</a:t>
            </a:r>
            <a:r>
              <a:rPr lang="en-US" altLang="zh-CN" dirty="0" smtClean="0"/>
              <a:t>, developer can’t build context and see the big picture,</a:t>
            </a:r>
          </a:p>
          <a:p>
            <a:pPr lvl="1"/>
            <a:r>
              <a:rPr lang="en-US" altLang="zh-CN" dirty="0" smtClean="0"/>
              <a:t>Need better architectural integration patterns.</a:t>
            </a:r>
          </a:p>
          <a:p>
            <a:r>
              <a:rPr lang="en-US" altLang="zh-CN" dirty="0" smtClean="0"/>
              <a:t>Performance</a:t>
            </a:r>
          </a:p>
          <a:p>
            <a:pPr lvl="1"/>
            <a:r>
              <a:rPr lang="en-US" altLang="zh-CN" dirty="0" smtClean="0"/>
              <a:t>Performance penalty because of cross-process invocation, 20 - 200ms per hop average.</a:t>
            </a:r>
          </a:p>
          <a:p>
            <a:pPr lvl="1"/>
            <a:r>
              <a:rPr lang="en-US" altLang="zh-CN" dirty="0" smtClean="0"/>
              <a:t>Tune time consuming invocation, leverage </a:t>
            </a:r>
            <a:r>
              <a:rPr lang="en-US" altLang="zh-CN" dirty="0" err="1" smtClean="0"/>
              <a:t>microservices</a:t>
            </a:r>
            <a:r>
              <a:rPr lang="en-US" altLang="zh-CN" dirty="0" smtClean="0"/>
              <a:t> invocation pattern.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176072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7418" y="2492897"/>
            <a:ext cx="5608178" cy="38051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矩形标注 7"/>
          <p:cNvSpPr/>
          <p:nvPr/>
        </p:nvSpPr>
        <p:spPr>
          <a:xfrm>
            <a:off x="5424220" y="2492897"/>
            <a:ext cx="2016224" cy="936104"/>
          </a:xfrm>
          <a:prstGeom prst="wedgeRectCallout">
            <a:avLst>
              <a:gd name="adj1" fmla="val -68453"/>
              <a:gd name="adj2" fmla="val -273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Common Concerns : routing, </a:t>
            </a:r>
            <a:r>
              <a:rPr lang="en-US" altLang="zh-CN" sz="1600" dirty="0" err="1" smtClean="0"/>
              <a:t>auth</a:t>
            </a:r>
            <a:r>
              <a:rPr lang="en-US" altLang="zh-CN" sz="1600" dirty="0" smtClean="0"/>
              <a:t>, rate limiting, monitoring, logging</a:t>
            </a:r>
            <a:endParaRPr lang="zh-CN" altLang="en-US" sz="1600" dirty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1582" y="223550"/>
            <a:ext cx="1539628" cy="15396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矩形标注 11"/>
          <p:cNvSpPr/>
          <p:nvPr/>
        </p:nvSpPr>
        <p:spPr>
          <a:xfrm>
            <a:off x="2411760" y="716796"/>
            <a:ext cx="864096" cy="623972"/>
          </a:xfrm>
          <a:prstGeom prst="wedgeRectCallout">
            <a:avLst>
              <a:gd name="adj1" fmla="val 102071"/>
              <a:gd name="adj2" fmla="val -294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View</a:t>
            </a:r>
            <a:endParaRPr lang="zh-CN" altLang="en-US" sz="1600" dirty="0"/>
          </a:p>
        </p:txBody>
      </p:sp>
      <p:sp>
        <p:nvSpPr>
          <p:cNvPr id="13" name="矩形标注 12"/>
          <p:cNvSpPr/>
          <p:nvPr/>
        </p:nvSpPr>
        <p:spPr>
          <a:xfrm>
            <a:off x="2411760" y="2197710"/>
            <a:ext cx="1080120" cy="583218"/>
          </a:xfrm>
          <a:prstGeom prst="wedgeRectCallout">
            <a:avLst>
              <a:gd name="adj1" fmla="val 102071"/>
              <a:gd name="adj2" fmla="val -2947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Controller</a:t>
            </a:r>
            <a:endParaRPr lang="zh-CN" altLang="en-US" sz="1600" dirty="0"/>
          </a:p>
        </p:txBody>
      </p:sp>
      <p:sp>
        <p:nvSpPr>
          <p:cNvPr id="14" name="矩形标注 13"/>
          <p:cNvSpPr/>
          <p:nvPr/>
        </p:nvSpPr>
        <p:spPr>
          <a:xfrm>
            <a:off x="360152" y="3861048"/>
            <a:ext cx="1224136" cy="832738"/>
          </a:xfrm>
          <a:prstGeom prst="wedgeRectCallout">
            <a:avLst>
              <a:gd name="adj1" fmla="val 66963"/>
              <a:gd name="adj2" fmla="val 31093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Model</a:t>
            </a:r>
            <a:endParaRPr lang="zh-CN" altLang="en-US" sz="1600" dirty="0"/>
          </a:p>
        </p:txBody>
      </p:sp>
      <p:cxnSp>
        <p:nvCxnSpPr>
          <p:cNvPr id="11" name="直接连接符 10"/>
          <p:cNvCxnSpPr>
            <a:stCxn id="13315" idx="2"/>
            <a:endCxn id="13314" idx="0"/>
          </p:cNvCxnSpPr>
          <p:nvPr/>
        </p:nvCxnSpPr>
        <p:spPr>
          <a:xfrm>
            <a:off x="4581396" y="1763178"/>
            <a:ext cx="111" cy="729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标注 19"/>
          <p:cNvSpPr/>
          <p:nvPr/>
        </p:nvSpPr>
        <p:spPr>
          <a:xfrm flipH="1">
            <a:off x="1871700" y="3112804"/>
            <a:ext cx="1080120" cy="632393"/>
          </a:xfrm>
          <a:prstGeom prst="wedgeRectCallout">
            <a:avLst>
              <a:gd name="adj1" fmla="val -68453"/>
              <a:gd name="adj2" fmla="val -2736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 smtClean="0"/>
              <a:t>Service Routing Table</a:t>
            </a:r>
            <a:endParaRPr lang="zh-CN" altLang="en-US" sz="1600" dirty="0"/>
          </a:p>
        </p:txBody>
      </p:sp>
      <p:sp>
        <p:nvSpPr>
          <p:cNvPr id="2" name="TextBox 1"/>
          <p:cNvSpPr txBox="1"/>
          <p:nvPr/>
        </p:nvSpPr>
        <p:spPr>
          <a:xfrm>
            <a:off x="5292080" y="620688"/>
            <a:ext cx="35283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 smtClean="0">
                <a:latin typeface="+mn-ea"/>
              </a:rPr>
              <a:t>Microservices</a:t>
            </a:r>
            <a:r>
              <a:rPr lang="en-US" altLang="zh-CN" sz="2800" smtClean="0">
                <a:latin typeface="+mn-ea"/>
              </a:rPr>
              <a:t> Architecture </a:t>
            </a:r>
            <a:r>
              <a:rPr lang="en-US" altLang="zh-CN" sz="2800" dirty="0" smtClean="0">
                <a:latin typeface="+mn-ea"/>
              </a:rPr>
              <a:t>- A Case In Practice</a:t>
            </a:r>
            <a:endParaRPr lang="zh-CN" altLang="en-US" sz="2800" dirty="0">
              <a:latin typeface="+mn-ea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2335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  <p:bldP spid="13" grpId="0" animBg="1"/>
      <p:bldP spid="14" grpId="0" animBg="1"/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Problem Domain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 smtClean="0"/>
              <a:t>System &amp; Organization Decoupling</a:t>
            </a:r>
          </a:p>
          <a:p>
            <a:r>
              <a:rPr lang="en-US" altLang="zh-CN" dirty="0" smtClean="0"/>
              <a:t>Legacy System Upgrading</a:t>
            </a:r>
          </a:p>
          <a:p>
            <a:r>
              <a:rPr lang="en-US" altLang="zh-CN" dirty="0" smtClean="0"/>
              <a:t>Use suitable platform and technology to solve different problems</a:t>
            </a:r>
          </a:p>
          <a:p>
            <a:pPr lvl="1"/>
            <a:r>
              <a:rPr lang="en-US" altLang="zh-CN" dirty="0" smtClean="0"/>
              <a:t>Golden Hammer Syndrome - Always Win/</a:t>
            </a:r>
            <a:r>
              <a:rPr lang="en-US" altLang="zh-CN" dirty="0" err="1" smtClean="0"/>
              <a:t>.Net</a:t>
            </a:r>
            <a:endParaRPr lang="en-US" altLang="zh-CN" dirty="0" smtClean="0"/>
          </a:p>
          <a:p>
            <a:r>
              <a:rPr lang="en-US" altLang="zh-CN" dirty="0" smtClean="0"/>
              <a:t>Foster business innovation, dealing with outside competition</a:t>
            </a:r>
          </a:p>
          <a:p>
            <a:pPr lvl="1"/>
            <a:r>
              <a:rPr lang="en-US" altLang="zh-CN" dirty="0" smtClean="0"/>
              <a:t>Innovation as a platform</a:t>
            </a:r>
          </a:p>
          <a:p>
            <a:r>
              <a:rPr lang="en-US" altLang="zh-CN" dirty="0" smtClean="0"/>
              <a:t>Creating extensible, agile and adaptive architecture and organization.</a:t>
            </a:r>
          </a:p>
        </p:txBody>
      </p:sp>
    </p:spTree>
    <p:extLst>
      <p:ext uri="{BB962C8B-B14F-4D97-AF65-F5344CB8AC3E}">
        <p14:creationId xmlns="" xmlns:p14="http://schemas.microsoft.com/office/powerpoint/2010/main" val="429447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Take Away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 smtClean="0"/>
              <a:t>Independently scalable, deployable, changeable, replaceable</a:t>
            </a:r>
          </a:p>
          <a:p>
            <a:r>
              <a:rPr lang="en-US" altLang="zh-CN" dirty="0" smtClean="0"/>
              <a:t>Evolutionary architecture and emergent design are approaches that maximize flex</a:t>
            </a:r>
          </a:p>
          <a:p>
            <a:r>
              <a:rPr lang="en-US" altLang="zh-CN" dirty="0" smtClean="0"/>
              <a:t>Programmable </a:t>
            </a:r>
            <a:r>
              <a:rPr lang="en-US" altLang="zh-CN" dirty="0" err="1" smtClean="0"/>
              <a:t>microservices</a:t>
            </a:r>
            <a:r>
              <a:rPr lang="en-US" altLang="zh-CN" dirty="0" smtClean="0"/>
              <a:t> platform fostering innovation</a:t>
            </a:r>
          </a:p>
          <a:p>
            <a:r>
              <a:rPr lang="en-US" altLang="zh-CN" dirty="0" smtClean="0"/>
              <a:t>Standardize in the gaps between services – flexible about what happens inside the boxes</a:t>
            </a:r>
          </a:p>
          <a:p>
            <a:r>
              <a:rPr lang="en-US" altLang="zh-CN" dirty="0" smtClean="0"/>
              <a:t>Separation of Concerns &amp; Bounded Context</a:t>
            </a:r>
          </a:p>
          <a:p>
            <a:r>
              <a:rPr lang="en-US" altLang="zh-CN" dirty="0" smtClean="0"/>
              <a:t>Another layer of indirection for decoupling</a:t>
            </a:r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4229994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3500" y="0"/>
            <a:ext cx="927258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401233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Reference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 smtClean="0"/>
              <a:t>Micro-service architecture</a:t>
            </a:r>
            <a:endParaRPr lang="zh-CN" altLang="zh-CN" dirty="0"/>
          </a:p>
          <a:p>
            <a:pPr lvl="1"/>
            <a:r>
              <a:rPr lang="en-US" altLang="zh-CN" u="sng" dirty="0" smtClean="0">
                <a:hlinkClick r:id="rId2"/>
              </a:rPr>
              <a:t>http://yobriefca.se/blog/2013/04/28/micro-service-architecture/</a:t>
            </a:r>
            <a:endParaRPr lang="zh-CN" altLang="zh-CN" dirty="0" smtClean="0"/>
          </a:p>
          <a:p>
            <a:r>
              <a:rPr lang="en-US" altLang="zh-CN" dirty="0" smtClean="0"/>
              <a:t>Micro-service by Martin Fowler</a:t>
            </a:r>
            <a:endParaRPr lang="zh-CN" altLang="zh-CN" dirty="0" smtClean="0"/>
          </a:p>
          <a:p>
            <a:pPr lvl="1"/>
            <a:r>
              <a:rPr lang="en-US" altLang="zh-CN" u="sng" dirty="0" smtClean="0">
                <a:hlinkClick r:id="rId3"/>
              </a:rPr>
              <a:t>http</a:t>
            </a:r>
            <a:r>
              <a:rPr lang="en-US" altLang="zh-CN" u="sng" dirty="0">
                <a:hlinkClick r:id="rId3"/>
              </a:rPr>
              <a:t>://martinfowler.com/articles/microservices.html</a:t>
            </a:r>
            <a:endParaRPr lang="zh-CN" altLang="zh-CN" dirty="0"/>
          </a:p>
          <a:p>
            <a:r>
              <a:rPr lang="en-US" altLang="zh-CN" dirty="0" smtClean="0"/>
              <a:t>Migrating to </a:t>
            </a:r>
            <a:r>
              <a:rPr lang="en-US" altLang="zh-CN" dirty="0" err="1" smtClean="0"/>
              <a:t>microservices</a:t>
            </a:r>
            <a:r>
              <a:rPr lang="en-US" altLang="zh-CN" dirty="0" smtClean="0"/>
              <a:t> by former Netflix cloud architect Adrian Cockcroft.</a:t>
            </a:r>
            <a:endParaRPr lang="zh-CN" altLang="zh-CN" dirty="0"/>
          </a:p>
          <a:p>
            <a:pPr lvl="1"/>
            <a:r>
              <a:rPr lang="en-US" altLang="zh-CN" u="sng" dirty="0" smtClean="0">
                <a:hlinkClick r:id="rId4"/>
              </a:rPr>
              <a:t>http://qconlondon.com/dl/qcon-london-2014/slides/AdrianCockcroft_MigratingToMicroservices.pdf</a:t>
            </a:r>
            <a:endParaRPr lang="en-US" altLang="zh-CN" u="sng" dirty="0" smtClean="0"/>
          </a:p>
        </p:txBody>
      </p:sp>
    </p:spTree>
    <p:extLst>
      <p:ext uri="{BB962C8B-B14F-4D97-AF65-F5344CB8AC3E}">
        <p14:creationId xmlns="" xmlns:p14="http://schemas.microsoft.com/office/powerpoint/2010/main" val="83501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SOLID Review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- Single Responsibility Principle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4988" y="1366838"/>
            <a:ext cx="5534025" cy="4124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419044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SOLID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 </a:t>
            </a:r>
            <a:r>
              <a:rPr lang="en-US" altLang="zh-CN" dirty="0" err="1" smtClean="0"/>
              <a:t>Liskov</a:t>
            </a:r>
            <a:r>
              <a:rPr lang="en-US" altLang="zh-CN" dirty="0" smtClean="0"/>
              <a:t> Substitution Principle</a:t>
            </a:r>
            <a:endParaRPr lang="zh-CN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0213" y="1643063"/>
            <a:ext cx="5743575" cy="3571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1370505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SOLID</a:t>
            </a:r>
            <a:r>
              <a:rPr lang="zh-CN" altLang="en-US" dirty="0" smtClean="0"/>
              <a:t> </a:t>
            </a:r>
            <a:r>
              <a:rPr lang="en-US" altLang="zh-CN" dirty="0" smtClean="0"/>
              <a:t>Review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 Dependency Inversion Principle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6875" y="1484784"/>
            <a:ext cx="5810250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="" xmlns:p14="http://schemas.microsoft.com/office/powerpoint/2010/main" val="2580450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GRASP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 General Responsibility Assignment Software Principles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altLang="zh-CN" dirty="0" smtClean="0"/>
              <a:t>High Cohesion, Low Coupling</a:t>
            </a:r>
          </a:p>
          <a:p>
            <a:pPr lvl="1"/>
            <a:r>
              <a:rPr lang="en-US" dirty="0" smtClean="0"/>
              <a:t>How to keep objects appropriately focused, manageable and understandable?</a:t>
            </a:r>
          </a:p>
          <a:p>
            <a:pPr lvl="1"/>
            <a:r>
              <a:rPr lang="en-US" altLang="zh-CN" dirty="0" smtClean="0"/>
              <a:t>How to minimize dependencies, change impact and maximize reuse?</a:t>
            </a:r>
          </a:p>
          <a:p>
            <a:r>
              <a:rPr lang="en-US" altLang="zh-CN" dirty="0" smtClean="0"/>
              <a:t>Information Expert</a:t>
            </a:r>
          </a:p>
          <a:p>
            <a:pPr lvl="1"/>
            <a:r>
              <a:rPr lang="en-US" altLang="zh-CN" dirty="0" smtClean="0"/>
              <a:t>What’s the general principle to assign responsibilities to object?</a:t>
            </a:r>
          </a:p>
          <a:p>
            <a:r>
              <a:rPr lang="en-US" altLang="zh-CN" dirty="0" smtClean="0"/>
              <a:t>Controller</a:t>
            </a:r>
          </a:p>
          <a:p>
            <a:pPr lvl="1"/>
            <a:r>
              <a:rPr lang="en-US" altLang="zh-CN" dirty="0" smtClean="0"/>
              <a:t>Who should receive events and coordinate the overall system operation?</a:t>
            </a:r>
          </a:p>
          <a:p>
            <a:r>
              <a:rPr lang="en-US" altLang="zh-CN" dirty="0" smtClean="0"/>
              <a:t>Polymorphism</a:t>
            </a:r>
          </a:p>
          <a:p>
            <a:pPr lvl="1"/>
            <a:r>
              <a:rPr lang="en-US" altLang="zh-CN" dirty="0" smtClean="0"/>
              <a:t>How to make components pluggable?</a:t>
            </a:r>
          </a:p>
          <a:p>
            <a:r>
              <a:rPr lang="en-US" altLang="zh-CN" dirty="0" smtClean="0"/>
              <a:t>Pure Fabrication</a:t>
            </a:r>
          </a:p>
          <a:p>
            <a:pPr lvl="1"/>
            <a:r>
              <a:rPr lang="en-US" altLang="zh-CN" dirty="0" smtClean="0"/>
              <a:t>How to assign responsibilities to class representing concept not existing in problem domain</a:t>
            </a:r>
            <a:r>
              <a:rPr lang="zh-CN" altLang="en-US" dirty="0" smtClean="0"/>
              <a:t>？</a:t>
            </a:r>
            <a:endParaRPr lang="en-US" altLang="zh-CN" dirty="0" smtClean="0"/>
          </a:p>
          <a:p>
            <a:r>
              <a:rPr lang="en-US" altLang="zh-CN" dirty="0" smtClean="0"/>
              <a:t>Indirection</a:t>
            </a:r>
          </a:p>
          <a:p>
            <a:pPr lvl="1"/>
            <a:r>
              <a:rPr lang="en-US" altLang="zh-CN" dirty="0" smtClean="0"/>
              <a:t>How to decouple between two(or more) objects?</a:t>
            </a:r>
          </a:p>
          <a:p>
            <a:r>
              <a:rPr lang="en-US" altLang="zh-CN" dirty="0" smtClean="0"/>
              <a:t>Protected Variation</a:t>
            </a:r>
          </a:p>
          <a:p>
            <a:pPr lvl="1"/>
            <a:r>
              <a:rPr lang="en-US" altLang="zh-CN" dirty="0" smtClean="0"/>
              <a:t>How to design object or system that its internal instability or variation will not have bad impact to other elements of the  object or system</a:t>
            </a:r>
            <a:r>
              <a:rPr lang="zh-CN" altLang="en-US" dirty="0" smtClean="0"/>
              <a:t>？</a:t>
            </a:r>
            <a:endParaRPr lang="en-US" altLang="zh-CN" dirty="0" smtClean="0"/>
          </a:p>
        </p:txBody>
      </p:sp>
    </p:spTree>
    <p:extLst>
      <p:ext uri="{BB962C8B-B14F-4D97-AF65-F5344CB8AC3E}">
        <p14:creationId xmlns="" xmlns:p14="http://schemas.microsoft.com/office/powerpoint/2010/main" val="1330918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Microservices</a:t>
            </a:r>
            <a:r>
              <a:rPr lang="en-US" altLang="zh-CN" dirty="0" smtClean="0"/>
              <a:t> Architecture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A system architectural style, it is SOLID and GRASP principles applied at architectural level, including some patterns and best practices.</a:t>
            </a:r>
          </a:p>
          <a:p>
            <a:r>
              <a:rPr lang="en-US" altLang="zh-CN" dirty="0" smtClean="0"/>
              <a:t>SOA</a:t>
            </a:r>
            <a:r>
              <a:rPr lang="zh-CN" altLang="en-US" dirty="0" smtClean="0"/>
              <a:t> </a:t>
            </a:r>
            <a:r>
              <a:rPr lang="en-US" altLang="zh-CN" dirty="0" smtClean="0"/>
              <a:t>is too coarse-grained, </a:t>
            </a:r>
            <a:r>
              <a:rPr lang="en-US" altLang="zh-CN" dirty="0" err="1" smtClean="0"/>
              <a:t>Microservices</a:t>
            </a:r>
            <a:r>
              <a:rPr lang="en-US" altLang="zh-CN" dirty="0" smtClean="0"/>
              <a:t> is fine-grained and practical SOA.</a:t>
            </a:r>
          </a:p>
          <a:p>
            <a:r>
              <a:rPr lang="en-US" altLang="zh-CN" dirty="0" err="1" smtClean="0"/>
              <a:t>Microservices</a:t>
            </a:r>
            <a:r>
              <a:rPr lang="en-US" altLang="zh-CN" dirty="0" smtClean="0"/>
              <a:t> architecture needs technical infrastructure and organization support.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="" xmlns:p14="http://schemas.microsoft.com/office/powerpoint/2010/main" val="641727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Monolithic -&gt; SOA -&gt; </a:t>
            </a:r>
            <a:r>
              <a:rPr lang="en-US" altLang="zh-CN" dirty="0" err="1" smtClean="0"/>
              <a:t>MicorServices</a:t>
            </a:r>
            <a:endParaRPr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6012160" y="266384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6444208" y="266384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6876256" y="2653000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7308304" y="2651300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6012160" y="3147912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444208" y="3147912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6876256" y="3137068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7308304" y="3135368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6012160" y="3599948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6444208" y="3599948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6876256" y="358910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7308304" y="358740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6012160" y="403772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444208" y="4037724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6876256" y="4026880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7308304" y="4025180"/>
            <a:ext cx="360040" cy="360040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3419872" y="2653000"/>
            <a:ext cx="864096" cy="831564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427984" y="2653000"/>
            <a:ext cx="864096" cy="831564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3419872" y="3611098"/>
            <a:ext cx="864096" cy="831564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4427984" y="3611098"/>
            <a:ext cx="864096" cy="831564"/>
          </a:xfrm>
          <a:prstGeom prst="ellipse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909912" y="2663844"/>
            <a:ext cx="1728192" cy="1789662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91850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4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1440</TotalTime>
  <Words>656</Words>
  <Application>Microsoft Office PowerPoint</Application>
  <PresentationFormat>全屏显示(4:3)</PresentationFormat>
  <Paragraphs>120</Paragraphs>
  <Slides>32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33" baseType="lpstr">
      <vt:lpstr>Office 主题</vt:lpstr>
      <vt:lpstr>From SOA to MSA–  Creating Adaptive and Innovation Supportive Architecture and Organization</vt:lpstr>
      <vt:lpstr>Topics</vt:lpstr>
      <vt:lpstr>Problem Domain</vt:lpstr>
      <vt:lpstr>SOLID Review - Single Responsibility Principle</vt:lpstr>
      <vt:lpstr>SOLID Review – Liskov Substitution Principle</vt:lpstr>
      <vt:lpstr>SOLID Review – Dependency Inversion Principle</vt:lpstr>
      <vt:lpstr>GRASP – General Responsibility Assignment Software Principles</vt:lpstr>
      <vt:lpstr>Microservices Architecture</vt:lpstr>
      <vt:lpstr>Monolithic -&gt; SOA -&gt; MicorServices</vt:lpstr>
      <vt:lpstr>Legacy System Decouple &amp; Upgrade</vt:lpstr>
      <vt:lpstr>Coupled SOA</vt:lpstr>
      <vt:lpstr>Decoupled SOA</vt:lpstr>
      <vt:lpstr>Balance Standardization &amp; Autonomy</vt:lpstr>
      <vt:lpstr>Standardization</vt:lpstr>
      <vt:lpstr>Key Elements of Microservices Architecture</vt:lpstr>
      <vt:lpstr>Microservices Framework</vt:lpstr>
      <vt:lpstr>Version Control of Microservices</vt:lpstr>
      <vt:lpstr> Invocation Pattern of Microservices</vt:lpstr>
      <vt:lpstr>Service Dependency</vt:lpstr>
      <vt:lpstr>Single Dependency Delay Causing Blocking of User Request</vt:lpstr>
      <vt:lpstr>All Request Threads Can be Blocked at Peak Hour(aka. Cascading Failure)</vt:lpstr>
      <vt:lpstr>Circuit Breaker Fault Tolerant Pattern</vt:lpstr>
      <vt:lpstr>Cross Data Center Active-Active</vt:lpstr>
      <vt:lpstr>Conway’s Law</vt:lpstr>
      <vt:lpstr>Team Organized by Technical Layer</vt:lpstr>
      <vt:lpstr>Traditional Organizational Structure</vt:lpstr>
      <vt:lpstr>Microservices Organization</vt:lpstr>
      <vt:lpstr>The Cost of Microservices</vt:lpstr>
      <vt:lpstr>幻灯片 29</vt:lpstr>
      <vt:lpstr>Take Away</vt:lpstr>
      <vt:lpstr>幻灯片 31</vt:lpstr>
      <vt:lpstr>Reference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From SOA To MSA –  微服务(MicroServices)架构在携程的应用</dc:title>
  <dc:creator>william</dc:creator>
  <cp:lastModifiedBy>admin</cp:lastModifiedBy>
  <cp:revision>347</cp:revision>
  <dcterms:created xsi:type="dcterms:W3CDTF">2014-03-31T10:40:34Z</dcterms:created>
  <dcterms:modified xsi:type="dcterms:W3CDTF">2014-06-11T16:32:46Z</dcterms:modified>
</cp:coreProperties>
</file>

<file path=docProps/thumbnail.jpeg>
</file>